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7" r:id="rId4"/>
    <p:sldId id="298" r:id="rId5"/>
    <p:sldId id="258" r:id="rId6"/>
    <p:sldId id="259" r:id="rId7"/>
    <p:sldId id="276" r:id="rId8"/>
    <p:sldId id="286" r:id="rId9"/>
    <p:sldId id="260" r:id="rId10"/>
    <p:sldId id="261" r:id="rId11"/>
    <p:sldId id="283" r:id="rId12"/>
    <p:sldId id="271" r:id="rId13"/>
    <p:sldId id="263" r:id="rId14"/>
    <p:sldId id="287" r:id="rId15"/>
    <p:sldId id="277" r:id="rId16"/>
    <p:sldId id="274" r:id="rId17"/>
    <p:sldId id="267" r:id="rId18"/>
    <p:sldId id="268" r:id="rId19"/>
    <p:sldId id="269" r:id="rId20"/>
    <p:sldId id="278" r:id="rId21"/>
    <p:sldId id="270" r:id="rId22"/>
    <p:sldId id="272" r:id="rId23"/>
    <p:sldId id="279" r:id="rId24"/>
    <p:sldId id="280" r:id="rId25"/>
    <p:sldId id="281" r:id="rId26"/>
    <p:sldId id="282" r:id="rId27"/>
    <p:sldId id="284" r:id="rId28"/>
    <p:sldId id="285" r:id="rId29"/>
    <p:sldId id="288" r:id="rId30"/>
    <p:sldId id="289" r:id="rId31"/>
    <p:sldId id="290" r:id="rId32"/>
    <p:sldId id="291" r:id="rId33"/>
    <p:sldId id="292" r:id="rId34"/>
    <p:sldId id="294" r:id="rId35"/>
    <p:sldId id="295" r:id="rId36"/>
    <p:sldId id="296"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FD6E440E-BC68-4769-9386-00DD64959B60}"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E980430-1796-409C-BD32-E14FFB5AEA0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E440E-BC68-4769-9386-00DD64959B60}" type="datetimeFigureOut">
              <a:rPr lang="zh-CN" altLang="en-US" smtClean="0"/>
              <a:pPr/>
              <a:t>2015/11/13</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80430-1796-409C-BD32-E14FFB5AEA0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2957532"/>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smtClean="0">
                <a:latin typeface="+mj-ea"/>
              </a:rPr>
              <a:t>(</a:t>
            </a:r>
            <a:r>
              <a:rPr lang="zh-CN" altLang="en-US" b="1" dirty="0" smtClean="0">
                <a:latin typeface="+mj-ea"/>
              </a:rPr>
              <a:t>上册）</a:t>
            </a:r>
            <a:endParaRPr lang="zh-CN" altLang="en-US" dirty="0"/>
          </a:p>
        </p:txBody>
      </p:sp>
      <p:sp>
        <p:nvSpPr>
          <p:cNvPr id="3" name="Subtitle 2"/>
          <p:cNvSpPr>
            <a:spLocks noGrp="1"/>
          </p:cNvSpPr>
          <p:nvPr>
            <p:ph type="subTitle" idx="1"/>
          </p:nvPr>
        </p:nvSpPr>
        <p:spPr>
          <a:xfrm>
            <a:off x="1285852" y="3214686"/>
            <a:ext cx="6786610" cy="3071834"/>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smtClean="0">
                <a:solidFill>
                  <a:srgbClr val="FF0000"/>
                </a:solidFill>
                <a:latin typeface="Times New Roman" pitchFamily="18" charset="0"/>
                <a:cs typeface="Times New Roman" pitchFamily="18" charset="0"/>
              </a:rPr>
              <a:t>An Introduction</a:t>
            </a:r>
            <a:endParaRPr lang="en-US" altLang="zh-CN" b="1" dirty="0" smtClean="0">
              <a:solidFill>
                <a:srgbClr val="FF0000"/>
              </a:solidFill>
              <a:latin typeface="Times New Roman" pitchFamily="18" charset="0"/>
              <a:cs typeface="Times New Roman" pitchFamily="18" charset="0"/>
            </a:endParaRPr>
          </a:p>
          <a:p>
            <a:r>
              <a:rPr lang="en-US" altLang="zh-CN" b="1" dirty="0" smtClean="0">
                <a:solidFill>
                  <a:srgbClr val="FF0000"/>
                </a:solidFill>
                <a:latin typeface="Times New Roman" pitchFamily="18" charset="0"/>
                <a:cs typeface="Times New Roman" pitchFamily="18" charset="0"/>
              </a:rPr>
              <a:t>(Book One)</a:t>
            </a:r>
            <a:endParaRPr lang="zh-CN" altLang="en-US"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6762" y="1571612"/>
            <a:ext cx="3995766" cy="4554551"/>
          </a:xfrm>
        </p:spPr>
        <p:txBody>
          <a:bodyPr>
            <a:normAutofit fontScale="92500"/>
          </a:bodyPr>
          <a:lstStyle/>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kangaroo – a macropod (</a:t>
            </a:r>
            <a:r>
              <a:rPr lang="en-GB" dirty="0">
                <a:latin typeface="Times New Roman" pitchFamily="18" charset="0"/>
                <a:cs typeface="Times New Roman" pitchFamily="18" charset="0"/>
              </a:rPr>
              <a:t>meaning  ‘large footed’) </a:t>
            </a:r>
            <a:r>
              <a:rPr lang="en-AU" dirty="0" smtClean="0">
                <a:latin typeface="Times New Roman" pitchFamily="18" charset="0"/>
                <a:cs typeface="Times New Roman" pitchFamily="18" charset="0"/>
              </a:rPr>
              <a:t>is </a:t>
            </a:r>
            <a:r>
              <a:rPr lang="en-AU" dirty="0">
                <a:latin typeface="Times New Roman" pitchFamily="18" charset="0"/>
                <a:cs typeface="Times New Roman" pitchFamily="18" charset="0"/>
              </a:rPr>
              <a:t>sometimes as much as two metres in height. </a:t>
            </a:r>
            <a:r>
              <a:rPr lang="en-AU" dirty="0" smtClean="0">
                <a:latin typeface="Times New Roman" pitchFamily="18" charset="0"/>
                <a:cs typeface="Times New Roman" pitchFamily="18" charset="0"/>
              </a:rPr>
              <a:t>It </a:t>
            </a:r>
            <a:r>
              <a:rPr lang="en-AU" dirty="0">
                <a:latin typeface="Times New Roman" pitchFamily="18" charset="0"/>
                <a:cs typeface="Times New Roman" pitchFamily="18" charset="0"/>
              </a:rPr>
              <a:t>is </a:t>
            </a:r>
            <a:r>
              <a:rPr lang="en-AU" dirty="0" smtClean="0">
                <a:latin typeface="Times New Roman" pitchFamily="18" charset="0"/>
                <a:cs typeface="Times New Roman" pitchFamily="18" charset="0"/>
              </a:rPr>
              <a:t>a </a:t>
            </a:r>
            <a:r>
              <a:rPr lang="en-AU" dirty="0">
                <a:latin typeface="Times New Roman" pitchFamily="18" charset="0"/>
                <a:cs typeface="Times New Roman" pitchFamily="18" charset="0"/>
              </a:rPr>
              <a:t>marsupial which means that the young ‘joeys’, or baby kangaroos, live in the mother’s pouch until they are ready to fend for themselves</a:t>
            </a:r>
            <a:endParaRPr lang="zh-CN" altLang="en-US" dirty="0">
              <a:latin typeface="Times New Roman" pitchFamily="18" charset="0"/>
              <a:cs typeface="Times New Roman" pitchFamily="18" charset="0"/>
            </a:endParaRPr>
          </a:p>
        </p:txBody>
      </p:sp>
      <p:pic>
        <p:nvPicPr>
          <p:cNvPr id="5" name="Content Placeholder 4" descr="Kangoroo.jpg"/>
          <p:cNvPicPr>
            <a:picLocks noGrp="1" noChangeAspect="1"/>
          </p:cNvPicPr>
          <p:nvPr>
            <p:ph sz="half" idx="2"/>
          </p:nvPr>
        </p:nvPicPr>
        <p:blipFill>
          <a:blip r:embed="rId2"/>
          <a:stretch>
            <a:fillRect/>
          </a:stretch>
        </p:blipFill>
        <p:spPr>
          <a:xfrm flipH="1">
            <a:off x="571471" y="1857364"/>
            <a:ext cx="3857651" cy="414340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500034" y="1928802"/>
            <a:ext cx="3643338" cy="4197361"/>
          </a:xfrm>
        </p:spPr>
        <p:txBody>
          <a:bodyPr/>
          <a:lstStyle/>
          <a:p>
            <a:r>
              <a:rPr lang="en-AU" sz="2400" dirty="0" smtClean="0">
                <a:latin typeface="Times New Roman" pitchFamily="18" charset="0"/>
                <a:cs typeface="Times New Roman" pitchFamily="18" charset="0"/>
              </a:rPr>
              <a:t>The koala is another marsupial  but one looks like a small, woolly, grey and white bear. It lives mainly in the branches of trees, especially the eucalyptus whose leaves are the koala’s main food.</a:t>
            </a:r>
            <a:endParaRPr lang="zh-CN" altLang="en-US" sz="2400" dirty="0" smtClean="0">
              <a:latin typeface="Times New Roman" pitchFamily="18" charset="0"/>
              <a:cs typeface="Times New Roman" pitchFamily="18" charset="0"/>
            </a:endParaRPr>
          </a:p>
          <a:p>
            <a:endParaRPr lang="zh-CN" altLang="en-US" dirty="0"/>
          </a:p>
        </p:txBody>
      </p:sp>
      <p:pic>
        <p:nvPicPr>
          <p:cNvPr id="5" name="Content Placeholder 4" descr="Kaola.jpg"/>
          <p:cNvPicPr>
            <a:picLocks noGrp="1" noChangeAspect="1"/>
          </p:cNvPicPr>
          <p:nvPr>
            <p:ph sz="half" idx="2"/>
          </p:nvPr>
        </p:nvPicPr>
        <p:blipFill>
          <a:blip r:embed="rId2" cstate="print"/>
          <a:stretch>
            <a:fillRect/>
          </a:stretch>
        </p:blipFill>
        <p:spPr>
          <a:xfrm>
            <a:off x="4518807" y="1714488"/>
            <a:ext cx="4167993" cy="416799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flipH="1">
            <a:off x="5286380" y="2000240"/>
            <a:ext cx="3429024" cy="4125923"/>
          </a:xfrm>
        </p:spPr>
        <p:txBody>
          <a:bodyPr>
            <a:normAutofit/>
          </a:bodyPr>
          <a:lstStyle/>
          <a:p>
            <a:r>
              <a:rPr lang="en-AU" sz="2400" dirty="0" smtClean="0">
                <a:latin typeface="Times New Roman" pitchFamily="18" charset="0"/>
                <a:cs typeface="Times New Roman" pitchFamily="18" charset="0"/>
              </a:rPr>
              <a:t>The wombat is a squat, round, bear-like, burrowing marsupial, about one metre in length, with short legs,</a:t>
            </a:r>
            <a:r>
              <a:rPr lang="en-GB" sz="2400" dirty="0" smtClean="0">
                <a:latin typeface="Times New Roman" pitchFamily="18" charset="0"/>
                <a:cs typeface="Times New Roman" pitchFamily="18" charset="0"/>
              </a:rPr>
              <a:t> small ears and eyes and a thick, coarse fur of brown or grey.</a:t>
            </a:r>
            <a:endParaRPr lang="zh-CN" altLang="en-US" sz="2400" dirty="0">
              <a:latin typeface="Times New Roman" pitchFamily="18" charset="0"/>
              <a:cs typeface="Times New Roman" pitchFamily="18" charset="0"/>
            </a:endParaRPr>
          </a:p>
        </p:txBody>
      </p:sp>
      <p:pic>
        <p:nvPicPr>
          <p:cNvPr id="5" name="Content Placeholder 4" descr="wam.jpg"/>
          <p:cNvPicPr>
            <a:picLocks noGrp="1" noChangeAspect="1"/>
          </p:cNvPicPr>
          <p:nvPr>
            <p:ph sz="half" idx="2"/>
          </p:nvPr>
        </p:nvPicPr>
        <p:blipFill>
          <a:blip r:embed="rId2"/>
          <a:stretch>
            <a:fillRect/>
          </a:stretch>
        </p:blipFill>
        <p:spPr>
          <a:xfrm>
            <a:off x="500034" y="2214554"/>
            <a:ext cx="4433055" cy="315903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10" name="Text Placeholder 9"/>
          <p:cNvSpPr>
            <a:spLocks noGrp="1"/>
          </p:cNvSpPr>
          <p:nvPr>
            <p:ph idx="1"/>
          </p:nvPr>
        </p:nvSpPr>
        <p:spPr>
          <a:xfrm>
            <a:off x="457200" y="1428736"/>
            <a:ext cx="8229600" cy="4697427"/>
          </a:xfrm>
        </p:spPr>
        <p:txBody>
          <a:bodyPr>
            <a:normAutofit/>
          </a:bodyPr>
          <a:lstStyle/>
          <a:p>
            <a:endParaRPr lang="en-GB" sz="2200" b="0" dirty="0" smtClean="0">
              <a:latin typeface="Times New Roman" pitchFamily="18" charset="0"/>
              <a:cs typeface="Times New Roman" pitchFamily="18" charset="0"/>
            </a:endParaRPr>
          </a:p>
          <a:p>
            <a:r>
              <a:rPr lang="en-GB" sz="2400" b="0" dirty="0" smtClean="0">
                <a:latin typeface="Times New Roman" pitchFamily="18" charset="0"/>
                <a:cs typeface="Times New Roman" pitchFamily="18" charset="0"/>
              </a:rPr>
              <a:t>The landscape of the country is extremely variable. In the north are tropical rainforests.</a:t>
            </a:r>
          </a:p>
          <a:p>
            <a:r>
              <a:rPr lang="en-GB" sz="2400" dirty="0" smtClean="0">
                <a:latin typeface="Times New Roman" pitchFamily="18" charset="0"/>
                <a:cs typeface="Times New Roman" pitchFamily="18" charset="0"/>
              </a:rPr>
              <a:t>Snowfields occupy the plateau landscapes of the southeast.</a:t>
            </a:r>
          </a:p>
          <a:p>
            <a:r>
              <a:rPr lang="en-GB" sz="2400" dirty="0" smtClean="0">
                <a:latin typeface="Times New Roman" pitchFamily="18" charset="0"/>
                <a:cs typeface="Times New Roman" pitchFamily="18" charset="0"/>
              </a:rPr>
              <a:t>In the Mediterranean and temperate climates of the hills and fertile plains bordering the east, south and the south west of the continent that eighty per cent of Australians live today.</a:t>
            </a:r>
            <a:endParaRPr lang="zh-CN" altLang="en-US" sz="2400" dirty="0" smtClean="0">
              <a:latin typeface="Times New Roman" pitchFamily="18" charset="0"/>
              <a:cs typeface="Times New Roman" pitchFamily="18" charset="0"/>
            </a:endParaRPr>
          </a:p>
          <a:p>
            <a:endParaRPr lang="en-GB" sz="2600" b="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br>
              <a:rPr lang="en-US" altLang="zh-CN" sz="4000" dirty="0" smtClean="0">
                <a:latin typeface="Times New Roman" pitchFamily="18" charset="0"/>
                <a:cs typeface="Times New Roman" pitchFamily="18" charset="0"/>
              </a:rPr>
            </a:br>
            <a:endParaRPr lang="zh-CN" altLang="en-US" sz="2000" dirty="0">
              <a:latin typeface="Times New Roman" pitchFamily="18" charset="0"/>
              <a:cs typeface="Times New Roman" pitchFamily="18" charset="0"/>
            </a:endParaRPr>
          </a:p>
        </p:txBody>
      </p:sp>
      <p:pic>
        <p:nvPicPr>
          <p:cNvPr id="4" name="Content Placeholder 3" descr="Reliefmap_of_Australia.png"/>
          <p:cNvPicPr>
            <a:picLocks noGrp="1" noChangeAspect="1"/>
          </p:cNvPicPr>
          <p:nvPr>
            <p:ph idx="1"/>
          </p:nvPr>
        </p:nvPicPr>
        <p:blipFill>
          <a:blip r:embed="rId2"/>
          <a:stretch>
            <a:fillRect/>
          </a:stretch>
        </p:blipFill>
        <p:spPr>
          <a:xfrm>
            <a:off x="2071670" y="1500174"/>
            <a:ext cx="4932013" cy="4525963"/>
          </a:xfrm>
        </p:spPr>
      </p:pic>
      <p:sp>
        <p:nvSpPr>
          <p:cNvPr id="6" name="Rectangle 5"/>
          <p:cNvSpPr/>
          <p:nvPr/>
        </p:nvSpPr>
        <p:spPr>
          <a:xfrm>
            <a:off x="2285984" y="6198990"/>
            <a:ext cx="4572032" cy="369332"/>
          </a:xfrm>
          <a:prstGeom prst="rect">
            <a:avLst/>
          </a:prstGeom>
        </p:spPr>
        <p:txBody>
          <a:bodyPr wrap="square">
            <a:spAutoFit/>
          </a:bodyPr>
          <a:lstStyle/>
          <a:p>
            <a:r>
              <a:rPr lang="en-US" altLang="zh-CN" dirty="0" smtClean="0">
                <a:latin typeface="Times New Roman" pitchFamily="18" charset="0"/>
                <a:cs typeface="Times New Roman" pitchFamily="18" charset="0"/>
              </a:rPr>
              <a:t>    The map shows the topography of Australia</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a:xfrm>
            <a:off x="457200" y="1643050"/>
            <a:ext cx="2971792" cy="4483113"/>
          </a:xfrm>
        </p:spPr>
        <p:txBody>
          <a:bodyPr>
            <a:normAutofit fontScale="92500"/>
          </a:bodyPr>
          <a:lstStyle/>
          <a:p>
            <a:r>
              <a:rPr lang="en-AU" sz="2400" dirty="0" smtClean="0">
                <a:latin typeface="Times New Roman" pitchFamily="18" charset="0"/>
                <a:cs typeface="Times New Roman" pitchFamily="18" charset="0"/>
              </a:rPr>
              <a:t>One of the country’s most distinctive physical features is the Great Dividing Range. It extends as an almost unbroken series of plateaus down the East Coast of Australia, from northern Queensland, through New South Wales and into Victoria.</a:t>
            </a:r>
            <a:endParaRPr lang="zh-CN" altLang="en-US" sz="2400" dirty="0" smtClean="0">
              <a:latin typeface="Times New Roman" pitchFamily="18" charset="0"/>
              <a:cs typeface="Times New Roman" pitchFamily="18" charset="0"/>
            </a:endParaRPr>
          </a:p>
          <a:p>
            <a:endParaRPr lang="zh-CN" altLang="en-US" dirty="0"/>
          </a:p>
        </p:txBody>
      </p:sp>
      <p:pic>
        <p:nvPicPr>
          <p:cNvPr id="7" name="Content Placeholder 6" descr="Blue-Mountains.jpg"/>
          <p:cNvPicPr>
            <a:picLocks noGrp="1" noChangeAspect="1"/>
          </p:cNvPicPr>
          <p:nvPr>
            <p:ph sz="half" idx="2"/>
          </p:nvPr>
        </p:nvPicPr>
        <p:blipFill>
          <a:blip r:embed="rId2"/>
          <a:stretch>
            <a:fillRect/>
          </a:stretch>
        </p:blipFill>
        <p:spPr>
          <a:xfrm>
            <a:off x="3714744" y="1925208"/>
            <a:ext cx="4857784" cy="386124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AU" sz="3200" dirty="0" smtClean="0">
                <a:latin typeface="Times New Roman" pitchFamily="18" charset="0"/>
                <a:cs typeface="Times New Roman" pitchFamily="18" charset="0"/>
              </a:rPr>
              <a:t>I. The Land</a:t>
            </a:r>
            <a:r>
              <a:rPr lang="en-AU" sz="2000" dirty="0" smtClean="0">
                <a:latin typeface="Times New Roman" pitchFamily="18" charset="0"/>
                <a:cs typeface="Times New Roman" pitchFamily="18" charset="0"/>
              </a:rPr>
              <a:t/>
            </a:r>
            <a:br>
              <a:rPr lang="en-AU" sz="2000" dirty="0" smtClean="0">
                <a:latin typeface="Times New Roman" pitchFamily="18" charset="0"/>
                <a:cs typeface="Times New Roman" pitchFamily="18" charset="0"/>
              </a:rPr>
            </a:br>
            <a:endParaRPr lang="zh-CN" altLang="en-US" sz="2000" dirty="0"/>
          </a:p>
        </p:txBody>
      </p:sp>
      <p:pic>
        <p:nvPicPr>
          <p:cNvPr id="13" name="Content Placeholder 12" descr="reef.jpg"/>
          <p:cNvPicPr>
            <a:picLocks noGrp="1" noChangeAspect="1"/>
          </p:cNvPicPr>
          <p:nvPr>
            <p:ph sz="half" idx="2"/>
          </p:nvPr>
        </p:nvPicPr>
        <p:blipFill>
          <a:blip r:embed="rId2"/>
          <a:stretch>
            <a:fillRect/>
          </a:stretch>
        </p:blipFill>
        <p:spPr>
          <a:xfrm>
            <a:off x="4643438" y="2071678"/>
            <a:ext cx="4214842" cy="3031751"/>
          </a:xfrm>
        </p:spPr>
      </p:pic>
      <p:pic>
        <p:nvPicPr>
          <p:cNvPr id="1026" name="Picture 2"/>
          <p:cNvPicPr>
            <a:picLocks noGrp="1" noChangeAspect="1" noChangeArrowheads="1"/>
          </p:cNvPicPr>
          <p:nvPr>
            <p:ph sz="half" idx="1"/>
          </p:nvPr>
        </p:nvPicPr>
        <p:blipFill>
          <a:blip r:embed="rId3"/>
          <a:srcRect/>
          <a:stretch>
            <a:fillRect/>
          </a:stretch>
        </p:blipFill>
        <p:spPr bwMode="auto">
          <a:xfrm>
            <a:off x="142844" y="2643182"/>
            <a:ext cx="4357718" cy="3429024"/>
          </a:xfrm>
          <a:prstGeom prst="rect">
            <a:avLst/>
          </a:prstGeom>
          <a:noFill/>
          <a:ln w="9525">
            <a:noFill/>
            <a:miter lim="800000"/>
            <a:headEnd/>
            <a:tailEnd/>
          </a:ln>
          <a:effectLst/>
        </p:spPr>
      </p:pic>
      <p:sp>
        <p:nvSpPr>
          <p:cNvPr id="12" name="Rectangle 11"/>
          <p:cNvSpPr/>
          <p:nvPr/>
        </p:nvSpPr>
        <p:spPr>
          <a:xfrm>
            <a:off x="428596" y="1428736"/>
            <a:ext cx="4071966" cy="1200329"/>
          </a:xfrm>
          <a:prstGeom prst="rect">
            <a:avLst/>
          </a:prstGeom>
        </p:spPr>
        <p:txBody>
          <a:bodyPr wrap="square">
            <a:spAutoFit/>
          </a:bodyPr>
          <a:lstStyle/>
          <a:p>
            <a:r>
              <a:rPr lang="en-AU" dirty="0" smtClean="0">
                <a:latin typeface="Times New Roman" pitchFamily="18" charset="0"/>
                <a:cs typeface="Times New Roman" pitchFamily="18" charset="0"/>
              </a:rPr>
              <a:t>The Great Barrier Reef, off shore, is the largest coral structure in the world, extending for over 2 000 kilometres along the coast of Queensland.</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altLang="zh-CN" sz="2800" dirty="0" smtClean="0">
                <a:latin typeface="Times New Roman" pitchFamily="18" charset="0"/>
                <a:cs typeface="Times New Roman" pitchFamily="18" charset="0"/>
              </a:rPr>
              <a:t>This section is sub-divided into five parts:</a:t>
            </a:r>
          </a:p>
          <a:p>
            <a:pPr marL="514350" indent="-514350">
              <a:buAutoNum type="alphaUcPeriod"/>
            </a:pPr>
            <a:r>
              <a:rPr lang="en-US" altLang="zh-CN" sz="2800" dirty="0" smtClean="0">
                <a:latin typeface="Times New Roman" pitchFamily="18" charset="0"/>
                <a:cs typeface="Times New Roman" pitchFamily="18" charset="0"/>
              </a:rPr>
              <a:t>“Dreamtime” or “Dreaming”</a:t>
            </a:r>
          </a:p>
          <a:p>
            <a:pPr marL="514350" indent="-514350">
              <a:buAutoNum type="alphaUcPeriod"/>
            </a:pPr>
            <a:r>
              <a:rPr lang="en-US" altLang="zh-CN" sz="2800" dirty="0" smtClean="0">
                <a:latin typeface="Times New Roman" pitchFamily="18" charset="0"/>
                <a:cs typeface="Times New Roman" pitchFamily="18" charset="0"/>
              </a:rPr>
              <a:t>Contact of the Concept of Terra Nullius</a:t>
            </a:r>
          </a:p>
          <a:p>
            <a:pPr marL="514350" indent="-514350">
              <a:buAutoNum type="alphaUcPeriod"/>
            </a:pPr>
            <a:r>
              <a:rPr lang="en-US" altLang="zh-CN" sz="2800" dirty="0" smtClean="0">
                <a:latin typeface="Times New Roman" pitchFamily="18" charset="0"/>
                <a:cs typeface="Times New Roman" pitchFamily="18" charset="0"/>
              </a:rPr>
              <a:t>The Impact of </a:t>
            </a:r>
            <a:r>
              <a:rPr lang="en-US" altLang="zh-CN" sz="2800" dirty="0" err="1" smtClean="0">
                <a:latin typeface="Times New Roman" pitchFamily="18" charset="0"/>
                <a:cs typeface="Times New Roman" pitchFamily="18" charset="0"/>
              </a:rPr>
              <a:t>Colonisation</a:t>
            </a:r>
            <a:endParaRPr lang="en-US" altLang="zh-CN" sz="2800" dirty="0" smtClean="0">
              <a:latin typeface="Times New Roman" pitchFamily="18" charset="0"/>
              <a:cs typeface="Times New Roman" pitchFamily="18" charset="0"/>
            </a:endParaRPr>
          </a:p>
          <a:p>
            <a:pPr marL="514350" indent="-514350">
              <a:buAutoNum type="alphaUcPeriod"/>
            </a:pPr>
            <a:r>
              <a:rPr lang="en-US" altLang="zh-CN" sz="2800" dirty="0" smtClean="0">
                <a:latin typeface="Times New Roman" pitchFamily="18" charset="0"/>
                <a:cs typeface="Times New Roman" pitchFamily="18" charset="0"/>
              </a:rPr>
              <a:t>The Policies of Segregation and Exclusion</a:t>
            </a:r>
          </a:p>
          <a:p>
            <a:pPr marL="514350" indent="-514350">
              <a:buAutoNum type="alphaUcPeriod"/>
            </a:pPr>
            <a:r>
              <a:rPr lang="en-US" altLang="zh-CN" sz="2800" dirty="0" smtClean="0">
                <a:latin typeface="Times New Roman" pitchFamily="18" charset="0"/>
                <a:cs typeface="Times New Roman" pitchFamily="18" charset="0"/>
              </a:rPr>
              <a:t>The Policy of Assimilation</a:t>
            </a:r>
          </a:p>
          <a:p>
            <a:pPr marL="514350" indent="-514350">
              <a:buAutoNum type="alphaUcPeriod"/>
            </a:pP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lphaUcPeriod"/>
            </a:pPr>
            <a:r>
              <a:rPr lang="en-US" altLang="zh-CN" sz="2800" dirty="0" smtClean="0">
                <a:latin typeface="Times New Roman" pitchFamily="18" charset="0"/>
                <a:cs typeface="Times New Roman" pitchFamily="18" charset="0"/>
              </a:rPr>
              <a:t>“Dreamtime” or “Dreaming”</a:t>
            </a:r>
          </a:p>
          <a:p>
            <a:pPr marL="514350" indent="-514350"/>
            <a:r>
              <a:rPr lang="en-US" sz="2400" dirty="0" smtClean="0">
                <a:latin typeface="Times New Roman" pitchFamily="18" charset="0"/>
                <a:cs typeface="Times New Roman" pitchFamily="18" charset="0"/>
              </a:rPr>
              <a:t>Much debate exists among researchers about when the ancestors of Aboriginal Australians arrived on the continent. While most agree that Aboriginal people first migrated from Africa via Asia approximately 50,000 years ago.</a:t>
            </a:r>
            <a:r>
              <a:rPr lang="en-US" altLang="zh-CN" sz="2400" dirty="0" smtClean="0">
                <a:latin typeface="Times New Roman" pitchFamily="18" charset="0"/>
                <a:cs typeface="Times New Roman" pitchFamily="18" charset="0"/>
              </a:rPr>
              <a:t> These indigenous peoples are called the peoples of the Dreaming.</a:t>
            </a:r>
          </a:p>
          <a:p>
            <a:pPr marL="514350" indent="-514350"/>
            <a:r>
              <a:rPr lang="en-US" altLang="zh-CN" sz="2400" dirty="0" smtClean="0">
                <a:latin typeface="Times New Roman" pitchFamily="18" charset="0"/>
                <a:cs typeface="Times New Roman" pitchFamily="18" charset="0"/>
              </a:rPr>
              <a:t>The people of the Dreaming belonged to about 600 different groups or nations with different languages and cultures.</a:t>
            </a:r>
          </a:p>
          <a:p>
            <a:pPr marL="514350" indent="-514350"/>
            <a:r>
              <a:rPr lang="en-AU" sz="2400" dirty="0" smtClean="0">
                <a:latin typeface="Times New Roman" pitchFamily="18" charset="0"/>
                <a:cs typeface="Times New Roman" pitchFamily="18" charset="0"/>
              </a:rPr>
              <a:t>But they were bound together by their belief in the  </a:t>
            </a:r>
            <a:r>
              <a:rPr lang="en-GB" sz="2400" dirty="0" smtClean="0">
                <a:latin typeface="Times New Roman" pitchFamily="18" charset="0"/>
                <a:cs typeface="Times New Roman" pitchFamily="18" charset="0"/>
              </a:rPr>
              <a:t>‘The Dreaming’ or ‘The Dreamtime’.</a:t>
            </a:r>
            <a:endParaRPr lang="en-US" altLang="zh-CN" sz="2400" dirty="0" smtClean="0">
              <a:latin typeface="Times New Roman" pitchFamily="18" charset="0"/>
              <a:cs typeface="Times New Roman" pitchFamily="18" charset="0"/>
            </a:endParaRPr>
          </a:p>
          <a:p>
            <a:pPr marL="514350" indent="-514350"/>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514350" indent="-514350"/>
            <a:r>
              <a:rPr lang="en-GB" sz="2400" dirty="0" smtClean="0">
                <a:latin typeface="Times New Roman" pitchFamily="18" charset="0"/>
                <a:cs typeface="Times New Roman" pitchFamily="18" charset="0"/>
              </a:rPr>
              <a:t>‘The Dreaming’ or ‘The Dreamtime’ is the most enduring religion in Australia today.  It is based on the central principle that the people who live on the continent have special responsibilities to the land—that the land owns them and that they hold it in trust as the home of their creator.</a:t>
            </a:r>
          </a:p>
          <a:p>
            <a:pPr marL="514350" indent="-514350"/>
            <a:r>
              <a:rPr lang="en-US" sz="2400" dirty="0" smtClean="0">
                <a:latin typeface="Times New Roman" pitchFamily="18" charset="0"/>
                <a:cs typeface="Times New Roman" pitchFamily="18" charset="0"/>
              </a:rPr>
              <a:t>The Dreaming, or “</a:t>
            </a:r>
            <a:r>
              <a:rPr lang="en-US" sz="2400" dirty="0" err="1" smtClean="0">
                <a:latin typeface="Times New Roman" pitchFamily="18" charset="0"/>
                <a:cs typeface="Times New Roman" pitchFamily="18" charset="0"/>
              </a:rPr>
              <a:t>Tjukurrpa</a:t>
            </a:r>
            <a:r>
              <a:rPr lang="en-US" sz="2400" dirty="0" smtClean="0">
                <a:latin typeface="Times New Roman" pitchFamily="18" charset="0"/>
                <a:cs typeface="Times New Roman" pitchFamily="18" charset="0"/>
              </a:rPr>
              <a:t>”, also means to “see and understand the law”. Dreaming stories pass on important knowledge, cultural values and belief systems to later generations. </a:t>
            </a:r>
            <a:endParaRPr lang="en-US" altLang="zh-CN" sz="24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14290"/>
            <a:ext cx="8229600" cy="1143000"/>
          </a:xfrm>
        </p:spPr>
        <p:txBody>
          <a:bodyPr>
            <a:normAutofit fontScale="90000"/>
          </a:bodyPr>
          <a:lstStyle/>
          <a:p>
            <a:r>
              <a:rPr lang="en-US" altLang="zh-CN"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100" dirty="0" smtClean="0">
                <a:latin typeface="Times New Roman" pitchFamily="18" charset="0"/>
                <a:cs typeface="Times New Roman" pitchFamily="18" charset="0"/>
              </a:rPr>
              <a:t>Unit 15 The Land of the Peoples of the Dreaming</a:t>
            </a:r>
            <a:endParaRPr lang="zh-CN" altLang="en-US" sz="3100" dirty="0"/>
          </a:p>
        </p:txBody>
      </p:sp>
      <p:pic>
        <p:nvPicPr>
          <p:cNvPr id="7" name="Content Placeholder 6" descr="Australia map.jpg"/>
          <p:cNvPicPr>
            <a:picLocks noGrp="1" noChangeAspect="1"/>
          </p:cNvPicPr>
          <p:nvPr>
            <p:ph sz="half" idx="1"/>
          </p:nvPr>
        </p:nvPicPr>
        <p:blipFill>
          <a:blip r:embed="rId2"/>
          <a:stretch>
            <a:fillRect/>
          </a:stretch>
        </p:blipFill>
        <p:spPr>
          <a:xfrm>
            <a:off x="0" y="2011253"/>
            <a:ext cx="5000628" cy="3739472"/>
          </a:xfrm>
        </p:spPr>
      </p:pic>
      <p:pic>
        <p:nvPicPr>
          <p:cNvPr id="8" name="Content Placeholder 7"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a:xfrm>
            <a:off x="457200" y="1714488"/>
            <a:ext cx="3257544" cy="4411675"/>
          </a:xfrm>
        </p:spPr>
        <p:txBody>
          <a:bodyPr>
            <a:normAutofit fontScale="92500" lnSpcReduction="10000"/>
          </a:bodyPr>
          <a:lstStyle/>
          <a:p>
            <a:r>
              <a:rPr lang="en-US" dirty="0" smtClean="0">
                <a:latin typeface="Times New Roman" pitchFamily="18" charset="0"/>
                <a:cs typeface="Times New Roman" pitchFamily="18" charset="0"/>
              </a:rPr>
              <a:t>Through song, dance, painting and storytelling which express the dreaming stories, Aborigines have maintained a link with the Dreaming from ancient times to today, creating a rich cultural heritage.</a:t>
            </a:r>
            <a:endParaRPr lang="zh-CN" altLang="en-US" dirty="0"/>
          </a:p>
        </p:txBody>
      </p:sp>
      <p:pic>
        <p:nvPicPr>
          <p:cNvPr id="7" name="Content Placeholder 6" descr="dreaming people.jpg"/>
          <p:cNvPicPr>
            <a:picLocks noGrp="1" noChangeAspect="1"/>
          </p:cNvPicPr>
          <p:nvPr>
            <p:ph sz="half" idx="2"/>
          </p:nvPr>
        </p:nvPicPr>
        <p:blipFill>
          <a:blip r:embed="rId2"/>
          <a:stretch>
            <a:fillRect/>
          </a:stretch>
        </p:blipFill>
        <p:spPr>
          <a:xfrm>
            <a:off x="3714744" y="2214554"/>
            <a:ext cx="5000660" cy="335758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GB" sz="2600" dirty="0" smtClean="0">
                <a:latin typeface="Times New Roman" pitchFamily="18" charset="0"/>
                <a:cs typeface="Times New Roman" pitchFamily="18" charset="0"/>
              </a:rPr>
              <a:t>The Peoples of the Dreaming have  sacred creation stories which not only explain about how the country came to be formed, but also provide principles of how people should live and interact with others. The people of the Dreaming lived in a complex spiritual and social world. The stories of creation also provide a memorable map of the landscape. For people outside of this culture the desert seems to be empty and life threatening.  However, the intricate and specific detail of the stories of the Dreaming transform the desert into a familiar and life sustaining landscape:  the Peoples of the Dreamtime know how to find water, even in the desert areas, because the special stories within the Dreaming provide a detailed knowledge of their.</a:t>
            </a:r>
            <a:endParaRPr lang="zh-CN" altLang="en-US" sz="2600" dirty="0" smtClean="0">
              <a:latin typeface="Times New Roman" pitchFamily="18" charset="0"/>
              <a:cs typeface="Times New Roman" pitchFamily="18" charset="0"/>
            </a:endParaRPr>
          </a:p>
          <a:p>
            <a:endParaRPr lang="zh-CN" altLang="en-US"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7" name="Text Placeholder 6"/>
          <p:cNvSpPr>
            <a:spLocks noGrp="1"/>
          </p:cNvSpPr>
          <p:nvPr>
            <p:ph type="body" idx="1"/>
          </p:nvPr>
        </p:nvSpPr>
        <p:spPr>
          <a:xfrm>
            <a:off x="428596" y="1214423"/>
            <a:ext cx="4068792" cy="571504"/>
          </a:xfrm>
        </p:spPr>
        <p:txBody>
          <a:bodyPr/>
          <a:lstStyle/>
          <a:p>
            <a:endParaRPr lang="zh-CN" altLang="en-US" dirty="0"/>
          </a:p>
        </p:txBody>
      </p:sp>
      <p:sp>
        <p:nvSpPr>
          <p:cNvPr id="3" name="Content Placeholder 2"/>
          <p:cNvSpPr>
            <a:spLocks noGrp="1"/>
          </p:cNvSpPr>
          <p:nvPr>
            <p:ph sz="half" idx="2"/>
          </p:nvPr>
        </p:nvSpPr>
        <p:spPr>
          <a:xfrm>
            <a:off x="500034" y="1928802"/>
            <a:ext cx="3997354" cy="4500594"/>
          </a:xfrm>
        </p:spPr>
        <p:txBody>
          <a:bodyPr>
            <a:normAutofit fontScale="92500" lnSpcReduction="20000"/>
          </a:bodyPr>
          <a:lstStyle/>
          <a:p>
            <a:r>
              <a:rPr lang="en-AU" sz="2400" dirty="0" smtClean="0">
                <a:latin typeface="Times New Roman" pitchFamily="18" charset="0"/>
                <a:cs typeface="Times New Roman" pitchFamily="18" charset="0"/>
              </a:rPr>
              <a:t>After 1788 colonists and developers took over the country. They exploited the intricate understanding intellectual skills of the peoples of the Dreaming in developing sealing industry, raising cattle and sheep. </a:t>
            </a:r>
          </a:p>
          <a:p>
            <a:r>
              <a:rPr lang="en-GB" sz="2400" dirty="0" smtClean="0">
                <a:latin typeface="Times New Roman" pitchFamily="18" charset="0"/>
                <a:cs typeface="Times New Roman" pitchFamily="18" charset="0"/>
              </a:rPr>
              <a:t>The labour and skills of the indigenous people were used by the colonists, but they were paid no wages and treated as though they were part of the fauna of the country rather than as people with human rights.</a:t>
            </a:r>
            <a:endParaRPr lang="zh-CN" altLang="en-US" sz="2400" dirty="0">
              <a:latin typeface="Times New Roman" pitchFamily="18" charset="0"/>
              <a:cs typeface="Times New Roman" pitchFamily="18" charset="0"/>
            </a:endParaRPr>
          </a:p>
        </p:txBody>
      </p:sp>
      <p:sp>
        <p:nvSpPr>
          <p:cNvPr id="8" name="Text Placeholder 7"/>
          <p:cNvSpPr>
            <a:spLocks noGrp="1"/>
          </p:cNvSpPr>
          <p:nvPr>
            <p:ph type="body" sz="quarter" idx="3"/>
          </p:nvPr>
        </p:nvSpPr>
        <p:spPr>
          <a:xfrm rot="10800000" flipV="1">
            <a:off x="4947735" y="5357826"/>
            <a:ext cx="3410477" cy="714380"/>
          </a:xfrm>
        </p:spPr>
        <p:txBody>
          <a:bodyPr>
            <a:normAutofit/>
          </a:bodyPr>
          <a:lstStyle/>
          <a:p>
            <a:r>
              <a:rPr lang="en-US" sz="1600" b="0" dirty="0" smtClean="0">
                <a:latin typeface="Times New Roman" pitchFamily="18" charset="0"/>
                <a:cs typeface="Times New Roman" pitchFamily="18" charset="0"/>
              </a:rPr>
              <a:t>The First Fleet entering Port Jackson on 26 January 1788 by E. Le </a:t>
            </a:r>
            <a:r>
              <a:rPr lang="en-US" sz="1600" b="0" dirty="0" err="1" smtClean="0">
                <a:latin typeface="Times New Roman" pitchFamily="18" charset="0"/>
                <a:cs typeface="Times New Roman" pitchFamily="18" charset="0"/>
              </a:rPr>
              <a:t>Bihan</a:t>
            </a:r>
            <a:endParaRPr lang="zh-CN" altLang="en-US" sz="1600" dirty="0">
              <a:latin typeface="Times New Roman" pitchFamily="18" charset="0"/>
              <a:cs typeface="Times New Roman" pitchFamily="18" charset="0"/>
            </a:endParaRPr>
          </a:p>
        </p:txBody>
      </p:sp>
      <p:pic>
        <p:nvPicPr>
          <p:cNvPr id="5" name="Content Placeholder 4" descr="The_First_Fleet_entering_Port_Jackson,_January_26,_1788,_drawn_1888_A9333001h.jpg"/>
          <p:cNvPicPr>
            <a:picLocks noGrp="1" noChangeAspect="1"/>
          </p:cNvPicPr>
          <p:nvPr>
            <p:ph sz="quarter" idx="4"/>
          </p:nvPr>
        </p:nvPicPr>
        <p:blipFill>
          <a:blip r:embed="rId2" cstate="print"/>
          <a:stretch>
            <a:fillRect/>
          </a:stretch>
        </p:blipFill>
        <p:spPr>
          <a:xfrm>
            <a:off x="4500562" y="1928802"/>
            <a:ext cx="4041775" cy="329431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8" name="Content Placeholder 7"/>
          <p:cNvSpPr>
            <a:spLocks noGrp="1"/>
          </p:cNvSpPr>
          <p:nvPr>
            <p:ph idx="1"/>
          </p:nvPr>
        </p:nvSpPr>
        <p:spPr/>
        <p:txBody>
          <a:bodyPr>
            <a:normAutofit fontScale="62500" lnSpcReduction="20000"/>
          </a:bodyPr>
          <a:lstStyle/>
          <a:p>
            <a:pPr>
              <a:buNone/>
            </a:pPr>
            <a:r>
              <a:rPr lang="en-AU" sz="3600" dirty="0" smtClean="0">
                <a:latin typeface="Times New Roman" pitchFamily="18" charset="0"/>
                <a:cs typeface="Times New Roman" pitchFamily="18" charset="0"/>
              </a:rPr>
              <a:t>B</a:t>
            </a:r>
            <a:r>
              <a:rPr lang="en-AU" dirty="0" smtClean="0">
                <a:latin typeface="Times New Roman" pitchFamily="18" charset="0"/>
                <a:cs typeface="Times New Roman" pitchFamily="18" charset="0"/>
              </a:rPr>
              <a:t>. Contact and the Concept of Terra Nullius</a:t>
            </a:r>
          </a:p>
          <a:p>
            <a:pPr>
              <a:buFontTx/>
              <a:buChar char="-"/>
            </a:pPr>
            <a:r>
              <a:rPr lang="en-GB" dirty="0" smtClean="0">
                <a:latin typeface="Times New Roman" pitchFamily="18" charset="0"/>
                <a:cs typeface="Times New Roman" pitchFamily="18" charset="0"/>
              </a:rPr>
              <a:t>In 1405, Zhu Di the Ming emperor commissioned </a:t>
            </a:r>
            <a:r>
              <a:rPr lang="en-GB" dirty="0" err="1" smtClean="0">
                <a:latin typeface="Times New Roman" pitchFamily="18" charset="0"/>
                <a:cs typeface="Times New Roman" pitchFamily="18" charset="0"/>
              </a:rPr>
              <a:t>Zheng</a:t>
            </a:r>
            <a:r>
              <a:rPr lang="en-GB" dirty="0" smtClean="0">
                <a:latin typeface="Times New Roman" pitchFamily="18" charset="0"/>
                <a:cs typeface="Times New Roman" pitchFamily="18" charset="0"/>
              </a:rPr>
              <a:t> He to take 317 of his ships to the Middle East and Eastern Africa. There is evidence that several ships from that armada landed on the </a:t>
            </a:r>
            <a:r>
              <a:rPr lang="en-GB" dirty="0" err="1" smtClean="0">
                <a:latin typeface="Times New Roman" pitchFamily="18" charset="0"/>
                <a:cs typeface="Times New Roman" pitchFamily="18" charset="0"/>
              </a:rPr>
              <a:t>Aru</a:t>
            </a:r>
            <a:r>
              <a:rPr lang="en-GB" dirty="0" smtClean="0">
                <a:latin typeface="Times New Roman" pitchFamily="18" charset="0"/>
                <a:cs typeface="Times New Roman" pitchFamily="18" charset="0"/>
              </a:rPr>
              <a:t> Islands to the north of Arnhem Land (part of Australia).</a:t>
            </a:r>
          </a:p>
          <a:p>
            <a:pPr>
              <a:buFontTx/>
              <a:buChar char="-"/>
            </a:pPr>
            <a:r>
              <a:rPr lang="en-AU" dirty="0" smtClean="0">
                <a:latin typeface="Times New Roman" pitchFamily="18" charset="0"/>
                <a:cs typeface="Times New Roman" pitchFamily="18" charset="0"/>
              </a:rPr>
              <a:t>There are records in the art of the Peoples of the Dreaming of the arrival of various European  travellers, Portuguese, Spanish and Dutch explorers. </a:t>
            </a:r>
          </a:p>
          <a:p>
            <a:pPr>
              <a:buFontTx/>
              <a:buChar char="-"/>
            </a:pPr>
            <a:r>
              <a:rPr lang="en-AU" dirty="0" smtClean="0">
                <a:latin typeface="Times New Roman" pitchFamily="18" charset="0"/>
                <a:cs typeface="Times New Roman" pitchFamily="18" charset="0"/>
              </a:rPr>
              <a:t>However, it was the British who took over the country in the late eighteenth century, declaring it to be ‘terra nullius’ – an </a:t>
            </a:r>
            <a:r>
              <a:rPr lang="en-AU" dirty="0" err="1" smtClean="0">
                <a:latin typeface="Times New Roman" pitchFamily="18" charset="0"/>
                <a:cs typeface="Times New Roman" pitchFamily="18" charset="0"/>
              </a:rPr>
              <a:t>unkownd</a:t>
            </a:r>
            <a:r>
              <a:rPr lang="en-AU" dirty="0" smtClean="0">
                <a:latin typeface="Times New Roman" pitchFamily="18" charset="0"/>
                <a:cs typeface="Times New Roman" pitchFamily="18" charset="0"/>
              </a:rPr>
              <a:t> wasteland which could, legitimately, be colonised.</a:t>
            </a:r>
            <a:r>
              <a:rPr lang="zh-CN" alt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terra nullius.</a:t>
            </a:r>
            <a:r>
              <a:rPr lang="en-AU" dirty="0" smtClean="0">
                <a:latin typeface="Times New Roman" pitchFamily="18" charset="0"/>
                <a:cs typeface="Times New Roman" pitchFamily="18" charset="0"/>
              </a:rPr>
              <a:t> By declaring Australia ‘ terra nullius ’ the British were not only claiming that they could take possession of the land but that they could dismiss those who had lived there for 18 000 or so generations as a people who were not fully human and who were certainly not “civilised”.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43050"/>
            <a:ext cx="2757478" cy="4483113"/>
          </a:xfrm>
        </p:spPr>
        <p:txBody>
          <a:bodyPr>
            <a:normAutofit/>
          </a:bodyPr>
          <a:lstStyle/>
          <a:p>
            <a:r>
              <a:rPr lang="en-AU" sz="2400" dirty="0" smtClean="0">
                <a:latin typeface="Times New Roman" pitchFamily="18" charset="0"/>
                <a:cs typeface="Times New Roman" pitchFamily="18" charset="0"/>
              </a:rPr>
              <a:t>These one million or so people who lived on the land were grouped together under the one name: “the Aborigines, meaning the original natives of the land.</a:t>
            </a:r>
            <a:endParaRPr lang="zh-CN" altLang="en-US" sz="2400" dirty="0"/>
          </a:p>
        </p:txBody>
      </p:sp>
      <p:pic>
        <p:nvPicPr>
          <p:cNvPr id="6" name="Content Placeholder 5" descr="australian_aboriginals.jpg"/>
          <p:cNvPicPr>
            <a:picLocks noGrp="1" noChangeAspect="1"/>
          </p:cNvPicPr>
          <p:nvPr>
            <p:ph sz="half" idx="2"/>
          </p:nvPr>
        </p:nvPicPr>
        <p:blipFill>
          <a:blip r:embed="rId2"/>
          <a:stretch>
            <a:fillRect/>
          </a:stretch>
        </p:blipFill>
        <p:spPr>
          <a:xfrm>
            <a:off x="3643306" y="1850203"/>
            <a:ext cx="5043494" cy="335707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a:buNone/>
            </a:pPr>
            <a:r>
              <a:rPr lang="en-US" altLang="zh-CN" sz="2400" dirty="0" smtClean="0">
                <a:latin typeface="Times New Roman" pitchFamily="18" charset="0"/>
                <a:cs typeface="Times New Roman" pitchFamily="18" charset="0"/>
              </a:rPr>
              <a:t>C. The Impact of </a:t>
            </a:r>
            <a:r>
              <a:rPr lang="en-US" altLang="zh-CN" sz="2400" dirty="0" err="1" smtClean="0">
                <a:latin typeface="Times New Roman" pitchFamily="18" charset="0"/>
                <a:cs typeface="Times New Roman" pitchFamily="18" charset="0"/>
              </a:rPr>
              <a:t>Colonisation</a:t>
            </a:r>
            <a:endParaRPr lang="en-US" altLang="zh-CN" sz="2400" dirty="0" smtClean="0">
              <a:latin typeface="Times New Roman" pitchFamily="18" charset="0"/>
              <a:cs typeface="Times New Roman" pitchFamily="18" charset="0"/>
            </a:endParaRPr>
          </a:p>
          <a:p>
            <a:pPr>
              <a:buFontTx/>
              <a:buChar char="-"/>
            </a:pPr>
            <a:r>
              <a:rPr lang="en-GB" sz="2000" dirty="0" smtClean="0">
                <a:latin typeface="Times New Roman" pitchFamily="18" charset="0"/>
                <a:cs typeface="Times New Roman" pitchFamily="18" charset="0"/>
              </a:rPr>
              <a:t>Approximately 20 000 Aborigines were killed in violent skirmishes and</a:t>
            </a:r>
          </a:p>
          <a:p>
            <a:pPr>
              <a:buNone/>
            </a:pPr>
            <a:r>
              <a:rPr lang="en-GB" sz="2000" dirty="0" smtClean="0">
                <a:latin typeface="Times New Roman" pitchFamily="18" charset="0"/>
                <a:cs typeface="Times New Roman" pitchFamily="18" charset="0"/>
              </a:rPr>
              <a:t>      massacres in the first decades of colonisation.</a:t>
            </a:r>
          </a:p>
          <a:p>
            <a:pPr>
              <a:buFontTx/>
              <a:buChar char="-"/>
            </a:pPr>
            <a:r>
              <a:rPr lang="en-GB" sz="2000" dirty="0" smtClean="0">
                <a:latin typeface="Times New Roman" pitchFamily="18" charset="0"/>
                <a:cs typeface="Times New Roman" pitchFamily="18" charset="0"/>
              </a:rPr>
              <a:t>In some areas martial law was declared against those Aborigines who attempted to prevent the settlers from taking over their hunting and collecting grounds. In Tasmania where the indigenous people were hunted down systematically.</a:t>
            </a:r>
          </a:p>
          <a:p>
            <a:pPr>
              <a:buFontTx/>
              <a:buChar char="-"/>
            </a:pPr>
            <a:r>
              <a:rPr lang="en-GB" sz="2000" dirty="0" smtClean="0">
                <a:latin typeface="Times New Roman" pitchFamily="18" charset="0"/>
                <a:cs typeface="Times New Roman" pitchFamily="18" charset="0"/>
              </a:rPr>
              <a:t>Even more disastrous to the Peoples of the Dreaming were the diseases that the colonists brought with them.  So many were killed by the imported diseases that the People were soon no longer seen as a threat to settlement. </a:t>
            </a:r>
            <a:endParaRPr lang="zh-CN" alt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a:t>
            </a:r>
            <a:endParaRPr lang="zh-CN" altLang="en-US" sz="4000" dirty="0">
              <a:latin typeface="Times New Roman" pitchFamily="18" charset="0"/>
              <a:cs typeface="Times New Roman" pitchFamily="18" charset="0"/>
            </a:endParaRPr>
          </a:p>
        </p:txBody>
      </p:sp>
      <p:pic>
        <p:nvPicPr>
          <p:cNvPr id="4" name="Content Placeholder 3" descr="massacre.jpg"/>
          <p:cNvPicPr>
            <a:picLocks noGrp="1" noChangeAspect="1"/>
          </p:cNvPicPr>
          <p:nvPr>
            <p:ph sz="half" idx="1"/>
          </p:nvPr>
        </p:nvPicPr>
        <p:blipFill>
          <a:blip r:embed="rId2"/>
          <a:stretch>
            <a:fillRect/>
          </a:stretch>
        </p:blipFill>
        <p:spPr>
          <a:xfrm>
            <a:off x="1214414" y="1571612"/>
            <a:ext cx="6429420" cy="3714776"/>
          </a:xfrm>
        </p:spPr>
      </p:pic>
      <p:sp>
        <p:nvSpPr>
          <p:cNvPr id="5" name="Content Placeholder 4"/>
          <p:cNvSpPr>
            <a:spLocks noGrp="1"/>
          </p:cNvSpPr>
          <p:nvPr>
            <p:ph sz="half" idx="2"/>
          </p:nvPr>
        </p:nvSpPr>
        <p:spPr>
          <a:xfrm>
            <a:off x="1071538" y="5429264"/>
            <a:ext cx="7615262" cy="696899"/>
          </a:xfrm>
        </p:spPr>
        <p:txBody>
          <a:bodyPr>
            <a:noAutofit/>
          </a:bodyPr>
          <a:lstStyle/>
          <a:p>
            <a:pPr>
              <a:buNone/>
            </a:pPr>
            <a:r>
              <a:rPr lang="en-US" altLang="zh-CN" sz="2000" dirty="0" smtClean="0">
                <a:latin typeface="Times New Roman" pitchFamily="18" charset="0"/>
                <a:cs typeface="Times New Roman" pitchFamily="18" charset="0"/>
              </a:rPr>
              <a:t>Massacre of the aborigines of Australia by white settlers and the</a:t>
            </a:r>
          </a:p>
          <a:p>
            <a:pPr>
              <a:buNone/>
            </a:pPr>
            <a:r>
              <a:rPr lang="en-US" altLang="zh-CN" sz="2000" dirty="0" smtClean="0">
                <a:latin typeface="Times New Roman" pitchFamily="18" charset="0"/>
                <a:cs typeface="Times New Roman" pitchFamily="18" charset="0"/>
              </a:rPr>
              <a:t>resistance by the aboriginal people. </a:t>
            </a:r>
            <a:endParaRPr lang="zh-CN" alt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a:xfrm>
            <a:off x="428596" y="1357298"/>
            <a:ext cx="8258204" cy="4768865"/>
          </a:xfrm>
        </p:spPr>
        <p:txBody>
          <a:bodyPr>
            <a:normAutofit/>
          </a:bodyPr>
          <a:lstStyle/>
          <a:p>
            <a:pPr>
              <a:buNone/>
            </a:pPr>
            <a:r>
              <a:rPr lang="en-GB" sz="2400" dirty="0" smtClean="0">
                <a:latin typeface="Times New Roman" pitchFamily="18" charset="0"/>
                <a:cs typeface="Times New Roman" pitchFamily="18" charset="0"/>
              </a:rPr>
              <a:t>D. The Policies of Segregation and Exclusion</a:t>
            </a:r>
          </a:p>
          <a:p>
            <a:r>
              <a:rPr lang="en-GB" sz="2000" dirty="0" smtClean="0">
                <a:latin typeface="Times New Roman" pitchFamily="18" charset="0"/>
                <a:cs typeface="Times New Roman" pitchFamily="18" charset="0"/>
              </a:rPr>
              <a:t>By the mid 1800s the government practices of violence changed to policies of segregation and exclusion.  The aboriginal people were forcibly taken from their own land and put on reserves where they were placed under the absolute control of white officials. </a:t>
            </a:r>
            <a:endParaRPr lang="zh-CN" alt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071670" y="3214686"/>
            <a:ext cx="4857784" cy="340044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GB" sz="2400" dirty="0" smtClean="0">
                <a:latin typeface="Times New Roman" pitchFamily="18" charset="0"/>
                <a:cs typeface="Times New Roman" pitchFamily="18" charset="0"/>
              </a:rPr>
              <a:t>Social scientists of the nineteenth century adapted the general Darwinian theory of evolution to develop a theory of a hierarchy of races, with the white colonising peoples located at the top and the black nomadic peoples, whom they colonised and exploited, at the bottom of the scale. In Australia these racist theories legitimated even further forms of exploitation and appropriation of land as the white settlers took over more of the country.  Meanwhile, on the reserves, the Peoples of the Dreaming were denied basic rights.</a:t>
            </a:r>
            <a:endParaRPr lang="zh-CN" alt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sz="2400" dirty="0" smtClean="0">
                <a:latin typeface="Times New Roman" pitchFamily="18" charset="0"/>
                <a:cs typeface="Times New Roman" pitchFamily="18" charset="0"/>
              </a:rPr>
              <a:t>E. The Policy of Assimilation</a:t>
            </a:r>
          </a:p>
          <a:p>
            <a:pPr>
              <a:buFontTx/>
              <a:buChar char="-"/>
            </a:pPr>
            <a:r>
              <a:rPr lang="en-GB" sz="2400" dirty="0" smtClean="0">
                <a:latin typeface="Times New Roman" pitchFamily="18" charset="0"/>
                <a:cs typeface="Times New Roman" pitchFamily="18" charset="0"/>
              </a:rPr>
              <a:t>By the beginning of the twentieth century the policy of</a:t>
            </a:r>
          </a:p>
          <a:p>
            <a:pPr>
              <a:buNone/>
            </a:pPr>
            <a:r>
              <a:rPr lang="en-GB" sz="2400" dirty="0" smtClean="0">
                <a:latin typeface="Times New Roman" pitchFamily="18" charset="0"/>
                <a:cs typeface="Times New Roman" pitchFamily="18" charset="0"/>
              </a:rPr>
              <a:t>     protected reserves had been replaced by the policy of assimilation. </a:t>
            </a:r>
          </a:p>
          <a:p>
            <a:pPr>
              <a:buNone/>
            </a:pPr>
            <a:r>
              <a:rPr lang="en-GB" sz="2400" dirty="0" smtClean="0">
                <a:latin typeface="Times New Roman" pitchFamily="18" charset="0"/>
                <a:cs typeface="Times New Roman" pitchFamily="18" charset="0"/>
              </a:rPr>
              <a:t>-  “Assimilation” was founded on the belief that the white culture was the progressive and superior whereas the Dreamtime was only a form of superstition</a:t>
            </a:r>
            <a:endParaRPr lang="zh-CN" altLang="en-US"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pPr>
              <a:buNone/>
            </a:pPr>
            <a:r>
              <a:rPr lang="en-US" dirty="0" smtClean="0">
                <a:latin typeface="Times New Roman" pitchFamily="18" charset="0"/>
                <a:cs typeface="Times New Roman" pitchFamily="18" charset="0"/>
              </a:rPr>
              <a:t>   Give </a:t>
            </a:r>
            <a:r>
              <a:rPr lang="en-US" dirty="0" smtClean="0">
                <a:latin typeface="Times New Roman" pitchFamily="18" charset="0"/>
                <a:cs typeface="Times New Roman" pitchFamily="18" charset="0"/>
              </a:rPr>
              <a:t>the English and a brief explanation for the following</a:t>
            </a:r>
            <a:r>
              <a:rPr lang="en-US" dirty="0" smtClean="0">
                <a:latin typeface="Times New Roman" pitchFamily="18" charset="0"/>
                <a:cs typeface="Times New Roman" pitchFamily="18" charset="0"/>
              </a:rPr>
              <a:t>:</a:t>
            </a:r>
          </a:p>
          <a:p>
            <a:pPr marL="514350" indent="-514350">
              <a:buAutoNum type="arabicPeriod"/>
            </a:pPr>
            <a:r>
              <a:rPr lang="zh-CN" altLang="en-US" dirty="0" smtClean="0">
                <a:latin typeface="Times New Roman" pitchFamily="18" charset="0"/>
                <a:cs typeface="Times New Roman" pitchFamily="18" charset="0"/>
              </a:rPr>
              <a:t>梦创时代</a:t>
            </a:r>
            <a:endParaRPr lang="en-US" altLang="zh-CN" dirty="0" smtClean="0">
              <a:latin typeface="Times New Roman" pitchFamily="18" charset="0"/>
              <a:cs typeface="Times New Roman" pitchFamily="18" charset="0"/>
            </a:endParaRPr>
          </a:p>
          <a:p>
            <a:pPr marL="514350" indent="-514350">
              <a:buAutoNum type="arabicPeriod"/>
            </a:pPr>
            <a:r>
              <a:rPr lang="zh-CN" altLang="en-US" dirty="0" smtClean="0">
                <a:latin typeface="Times New Roman" pitchFamily="18" charset="0"/>
                <a:cs typeface="Times New Roman" pitchFamily="18" charset="0"/>
              </a:rPr>
              <a:t>大分水</a:t>
            </a:r>
            <a:r>
              <a:rPr lang="zh-CN" altLang="en-US" dirty="0" smtClean="0">
                <a:latin typeface="Times New Roman" pitchFamily="18" charset="0"/>
                <a:cs typeface="Times New Roman" pitchFamily="18" charset="0"/>
              </a:rPr>
              <a:t>岭</a:t>
            </a:r>
            <a:endParaRPr lang="en-US" altLang="zh-CN" dirty="0" smtClean="0">
              <a:latin typeface="Times New Roman" pitchFamily="18" charset="0"/>
              <a:cs typeface="Times New Roman" pitchFamily="18" charset="0"/>
            </a:endParaRPr>
          </a:p>
          <a:p>
            <a:pPr marL="514350" indent="-514350">
              <a:buAutoNum type="arabicPeriod"/>
            </a:pPr>
            <a:r>
              <a:rPr lang="zh-CN" altLang="en-US" dirty="0" smtClean="0">
                <a:latin typeface="Times New Roman" pitchFamily="18" charset="0"/>
                <a:cs typeface="Times New Roman" pitchFamily="18" charset="0"/>
              </a:rPr>
              <a:t>大堡</a:t>
            </a:r>
            <a:r>
              <a:rPr lang="zh-CN" altLang="en-US" dirty="0" smtClean="0">
                <a:latin typeface="Times New Roman" pitchFamily="18" charset="0"/>
                <a:cs typeface="Times New Roman" pitchFamily="18" charset="0"/>
              </a:rPr>
              <a:t>礁</a:t>
            </a:r>
            <a:endParaRPr lang="en-US" altLang="zh-CN" dirty="0" smtClean="0">
              <a:latin typeface="Times New Roman" pitchFamily="18" charset="0"/>
              <a:cs typeface="Times New Roman" pitchFamily="18" charset="0"/>
            </a:endParaRPr>
          </a:p>
          <a:p>
            <a:pPr marL="514350" indent="-514350">
              <a:buAutoNum type="arabicPeriod"/>
            </a:pPr>
            <a:r>
              <a:rPr lang="zh-CN" altLang="en-US" dirty="0" smtClean="0">
                <a:latin typeface="Times New Roman" pitchFamily="18" charset="0"/>
                <a:cs typeface="Times New Roman" pitchFamily="18" charset="0"/>
              </a:rPr>
              <a:t>无人拥有的土</a:t>
            </a:r>
            <a:r>
              <a:rPr lang="zh-CN" altLang="en-US" dirty="0" smtClean="0">
                <a:latin typeface="Times New Roman" pitchFamily="18" charset="0"/>
                <a:cs typeface="Times New Roman" pitchFamily="18" charset="0"/>
              </a:rPr>
              <a:t>地</a:t>
            </a:r>
            <a:endParaRPr lang="en-US" altLang="zh-CN" dirty="0" smtClean="0">
              <a:latin typeface="Times New Roman" pitchFamily="18" charset="0"/>
              <a:cs typeface="Times New Roman" pitchFamily="18" charset="0"/>
            </a:endParaRPr>
          </a:p>
          <a:p>
            <a:pPr marL="514350" indent="-514350">
              <a:buAutoNum type="arabicPeriod"/>
            </a:pPr>
            <a:r>
              <a:rPr lang="zh-CN" altLang="en-US" dirty="0" smtClean="0">
                <a:latin typeface="Times New Roman" pitchFamily="18" charset="0"/>
                <a:cs typeface="Times New Roman" pitchFamily="18" charset="0"/>
              </a:rPr>
              <a:t>土著人</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571612"/>
            <a:ext cx="3543296" cy="4554551"/>
          </a:xfrm>
        </p:spPr>
        <p:txBody>
          <a:bodyPr>
            <a:normAutofit/>
          </a:bodyPr>
          <a:lstStyle/>
          <a:p>
            <a:r>
              <a:rPr lang="en-GB" sz="2000" dirty="0" smtClean="0">
                <a:latin typeface="Times New Roman" pitchFamily="18" charset="0"/>
                <a:cs typeface="Times New Roman" pitchFamily="18" charset="0"/>
              </a:rPr>
              <a:t>Children were taken away from their parents to be placed in church-run institutions and the missionaries on the ‘protected reserves’ set out to destroy the culture of the Dreaming and to replace it with Christianity.  As the children grew to adulthood many of them had lost both their families and their culture.</a:t>
            </a:r>
            <a:endParaRPr lang="zh-CN" altLang="en-US" sz="2000" dirty="0">
              <a:latin typeface="Times New Roman" pitchFamily="18" charset="0"/>
              <a:cs typeface="Times New Roman" pitchFamily="18" charset="0"/>
            </a:endParaRPr>
          </a:p>
        </p:txBody>
      </p:sp>
      <p:pic>
        <p:nvPicPr>
          <p:cNvPr id="6" name="Content Placeholder 5" descr="children.jpg"/>
          <p:cNvPicPr>
            <a:picLocks noGrp="1" noChangeAspect="1"/>
          </p:cNvPicPr>
          <p:nvPr>
            <p:ph sz="half" idx="2"/>
          </p:nvPr>
        </p:nvPicPr>
        <p:blipFill>
          <a:blip r:embed="rId2"/>
          <a:stretch>
            <a:fillRect/>
          </a:stretch>
        </p:blipFill>
        <p:spPr>
          <a:xfrm>
            <a:off x="3982924" y="2285992"/>
            <a:ext cx="4703876" cy="276352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2757478" cy="4483113"/>
          </a:xfrm>
        </p:spPr>
        <p:txBody>
          <a:bodyPr>
            <a:normAutofit fontScale="92500" lnSpcReduction="20000"/>
          </a:bodyPr>
          <a:lstStyle/>
          <a:p>
            <a:r>
              <a:rPr lang="en-GB" dirty="0" smtClean="0">
                <a:latin typeface="Times New Roman" pitchFamily="18" charset="0"/>
                <a:cs typeface="Times New Roman" pitchFamily="18" charset="0"/>
              </a:rPr>
              <a:t>They were employed as domestic servants or on cattle stations but were paid only with food and clothes or with wages that were only a fraction of those paid to white workers.</a:t>
            </a:r>
            <a:endParaRPr lang="zh-CN" altLang="en-US" dirty="0">
              <a:latin typeface="Times New Roman" pitchFamily="18" charset="0"/>
              <a:cs typeface="Times New Roman" pitchFamily="18" charset="0"/>
            </a:endParaRPr>
          </a:p>
        </p:txBody>
      </p:sp>
      <p:pic>
        <p:nvPicPr>
          <p:cNvPr id="5" name="Content Placeholder 4" descr="working children.jpg"/>
          <p:cNvPicPr>
            <a:picLocks noGrp="1" noChangeAspect="1"/>
          </p:cNvPicPr>
          <p:nvPr>
            <p:ph sz="half" idx="2"/>
          </p:nvPr>
        </p:nvPicPr>
        <p:blipFill>
          <a:blip r:embed="rId2"/>
          <a:stretch>
            <a:fillRect/>
          </a:stretch>
        </p:blipFill>
        <p:spPr>
          <a:xfrm>
            <a:off x="3286116" y="1959202"/>
            <a:ext cx="5400684" cy="3041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pic>
        <p:nvPicPr>
          <p:cNvPr id="6" name="Content Placeholder 5" descr="ab women.jpg"/>
          <p:cNvPicPr>
            <a:picLocks noGrp="1" noChangeAspect="1"/>
          </p:cNvPicPr>
          <p:nvPr>
            <p:ph idx="1"/>
          </p:nvPr>
        </p:nvPicPr>
        <p:blipFill>
          <a:blip r:embed="rId2"/>
          <a:stretch>
            <a:fillRect/>
          </a:stretch>
        </p:blipFill>
        <p:spPr>
          <a:xfrm>
            <a:off x="1214437" y="1714489"/>
            <a:ext cx="6715125" cy="3143272"/>
          </a:xfrm>
        </p:spPr>
      </p:pic>
      <p:sp>
        <p:nvSpPr>
          <p:cNvPr id="8" name="Rectangle 7"/>
          <p:cNvSpPr/>
          <p:nvPr/>
        </p:nvSpPr>
        <p:spPr>
          <a:xfrm>
            <a:off x="2143108" y="5000636"/>
            <a:ext cx="4714892" cy="923330"/>
          </a:xfrm>
          <a:prstGeom prst="rect">
            <a:avLst/>
          </a:prstGeom>
        </p:spPr>
        <p:txBody>
          <a:bodyPr wrap="square">
            <a:spAutoFit/>
          </a:bodyPr>
          <a:lstStyle/>
          <a:p>
            <a:r>
              <a:rPr lang="en-GB" dirty="0" smtClean="0"/>
              <a:t>Young Aboriginal women were continually at risk of rape on the reserves, institutions, and in their places of employment. </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GB" sz="2400" dirty="0" smtClean="0">
                <a:latin typeface="Times New Roman" pitchFamily="18" charset="0"/>
                <a:cs typeface="Times New Roman" pitchFamily="18" charset="0"/>
              </a:rPr>
              <a:t>“Assimilation” was accompanied by segregation.  Aboriginal people were excluded from the social, the political and the working life of mainstream Australians.   They had unequal conditions of entry into public houses, swimming pools and cinemas and were excluded from mainstream education and health services.   They were also excluded from many forms of employment and from citizenship: Aboriginal people could not vote.</a:t>
            </a:r>
            <a:r>
              <a:rPr lang="zh-CN" altLang="en-US" sz="24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Racism was an entrenched part of Australian culture until the 1960s.</a:t>
            </a:r>
            <a:endParaRPr lang="zh-CN" altLang="en-US"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The Peoples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b="1" dirty="0" smtClean="0">
                <a:latin typeface="Times New Roman" pitchFamily="18" charset="0"/>
                <a:cs typeface="Times New Roman" pitchFamily="18" charset="0"/>
              </a:rPr>
              <a:t>Conclusion</a:t>
            </a:r>
            <a:endParaRPr lang="zh-CN" altLang="en-US" b="1"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The history of contact has been a history of loss for the Peoples of the Dreaming, a history of:</a:t>
            </a:r>
            <a:endParaRPr lang="zh-CN" altLang="en-US" sz="2800" dirty="0" smtClean="0">
              <a:latin typeface="Times New Roman" pitchFamily="18" charset="0"/>
              <a:cs typeface="Times New Roman" pitchFamily="18" charset="0"/>
            </a:endParaRPr>
          </a:p>
          <a:p>
            <a:pPr lvl="0"/>
            <a:r>
              <a:rPr lang="en-GB" sz="2800" dirty="0" smtClean="0">
                <a:latin typeface="Times New Roman" pitchFamily="18" charset="0"/>
                <a:cs typeface="Times New Roman" pitchFamily="18" charset="0"/>
              </a:rPr>
              <a:t>stolen land</a:t>
            </a:r>
            <a:endParaRPr lang="zh-CN" altLang="en-US" sz="2800" dirty="0" smtClean="0">
              <a:latin typeface="Times New Roman" pitchFamily="18" charset="0"/>
              <a:cs typeface="Times New Roman" pitchFamily="18" charset="0"/>
            </a:endParaRPr>
          </a:p>
          <a:p>
            <a:pPr lvl="0"/>
            <a:r>
              <a:rPr lang="en-GB" sz="2800" dirty="0" smtClean="0">
                <a:latin typeface="Times New Roman" pitchFamily="18" charset="0"/>
                <a:cs typeface="Times New Roman" pitchFamily="18" charset="0"/>
              </a:rPr>
              <a:t>stolen wages</a:t>
            </a:r>
            <a:endParaRPr lang="zh-CN" altLang="en-US" sz="2800" dirty="0" smtClean="0">
              <a:latin typeface="Times New Roman" pitchFamily="18" charset="0"/>
              <a:cs typeface="Times New Roman" pitchFamily="18" charset="0"/>
            </a:endParaRPr>
          </a:p>
          <a:p>
            <a:pPr lvl="0"/>
            <a:r>
              <a:rPr lang="en-GB" sz="2800" dirty="0" smtClean="0">
                <a:latin typeface="Times New Roman" pitchFamily="18" charset="0"/>
                <a:cs typeface="Times New Roman" pitchFamily="18" charset="0"/>
              </a:rPr>
              <a:t>stolen culture </a:t>
            </a:r>
            <a:endParaRPr lang="zh-CN" altLang="en-US" sz="2800" dirty="0" smtClean="0">
              <a:latin typeface="Times New Roman" pitchFamily="18" charset="0"/>
              <a:cs typeface="Times New Roman" pitchFamily="18" charset="0"/>
            </a:endParaRPr>
          </a:p>
          <a:p>
            <a:pPr lvl="0"/>
            <a:r>
              <a:rPr lang="en-GB" sz="2800" dirty="0" smtClean="0">
                <a:latin typeface="Times New Roman" pitchFamily="18" charset="0"/>
                <a:cs typeface="Times New Roman" pitchFamily="18" charset="0"/>
              </a:rPr>
              <a:t>stolen children </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sz="2800" dirty="0" smtClean="0">
                <a:latin typeface="Times New Roman" pitchFamily="18" charset="0"/>
                <a:cs typeface="Times New Roman" pitchFamily="18" charset="0"/>
              </a:rPr>
              <a:t>A.</a:t>
            </a:r>
            <a:r>
              <a:rPr lang="en-GB" sz="2800" dirty="0" smtClean="0"/>
              <a:t> </a:t>
            </a:r>
            <a:r>
              <a:rPr lang="en-GB" sz="2800" dirty="0" smtClean="0">
                <a:latin typeface="Times New Roman" pitchFamily="18" charset="0"/>
                <a:cs typeface="Times New Roman" pitchFamily="18" charset="0"/>
              </a:rPr>
              <a:t>What are the unique features of the Australian continent?</a:t>
            </a:r>
            <a:endParaRPr lang="zh-CN" altLang="en-US" sz="2800" i="1" dirty="0" smtClean="0">
              <a:latin typeface="Times New Roman" pitchFamily="18" charset="0"/>
              <a:cs typeface="Times New Roman" pitchFamily="18" charset="0"/>
            </a:endParaRPr>
          </a:p>
          <a:p>
            <a:pPr lvl="0">
              <a:buNone/>
            </a:pPr>
            <a:r>
              <a:rPr lang="en-GB" sz="2800" dirty="0" smtClean="0">
                <a:latin typeface="Times New Roman" pitchFamily="18" charset="0"/>
                <a:cs typeface="Times New Roman" pitchFamily="18" charset="0"/>
              </a:rPr>
              <a:t>B. Discuss the social and cultural values embodied in the Dreaming.</a:t>
            </a:r>
            <a:endParaRPr lang="zh-CN" altLang="en-US" sz="2800" i="1" dirty="0" smtClean="0">
              <a:latin typeface="Times New Roman" pitchFamily="18" charset="0"/>
              <a:cs typeface="Times New Roman" pitchFamily="18" charset="0"/>
            </a:endParaRPr>
          </a:p>
          <a:p>
            <a:pPr lvl="0">
              <a:buNone/>
            </a:pPr>
            <a:r>
              <a:rPr lang="en-GB" sz="2800" dirty="0" smtClean="0">
                <a:latin typeface="Times New Roman" pitchFamily="18" charset="0"/>
                <a:cs typeface="Times New Roman" pitchFamily="18" charset="0"/>
              </a:rPr>
              <a:t>C. What do you know about </a:t>
            </a:r>
            <a:r>
              <a:rPr lang="en-GB" sz="2800" dirty="0" err="1" smtClean="0">
                <a:latin typeface="Times New Roman" pitchFamily="18" charset="0"/>
                <a:cs typeface="Times New Roman" pitchFamily="18" charset="0"/>
              </a:rPr>
              <a:t>Zheng</a:t>
            </a:r>
            <a:r>
              <a:rPr lang="en-GB" sz="2800" dirty="0" smtClean="0">
                <a:latin typeface="Times New Roman" pitchFamily="18" charset="0"/>
                <a:cs typeface="Times New Roman" pitchFamily="18" charset="0"/>
              </a:rPr>
              <a:t> He’s voyages in the 15</a:t>
            </a:r>
            <a:r>
              <a:rPr lang="en-GB" sz="2800" baseline="30000" dirty="0" smtClean="0">
                <a:latin typeface="Times New Roman" pitchFamily="18" charset="0"/>
                <a:cs typeface="Times New Roman" pitchFamily="18" charset="0"/>
              </a:rPr>
              <a:t>th</a:t>
            </a:r>
            <a:r>
              <a:rPr lang="en-GB" sz="2800" dirty="0" smtClean="0">
                <a:latin typeface="Times New Roman" pitchFamily="18" charset="0"/>
                <a:cs typeface="Times New Roman" pitchFamily="18" charset="0"/>
              </a:rPr>
              <a:t> century? Do you think his fleet got to the northern part of Australia? Why?</a:t>
            </a:r>
            <a:endParaRPr lang="zh-CN" altLang="en-US" sz="2800" i="1" dirty="0" smtClean="0">
              <a:latin typeface="Times New Roman" pitchFamily="18" charset="0"/>
              <a:cs typeface="Times New Roman" pitchFamily="18" charset="0"/>
            </a:endParaRPr>
          </a:p>
          <a:p>
            <a:pPr lvl="0">
              <a:buNone/>
            </a:pPr>
            <a:r>
              <a:rPr lang="en-GB" sz="2800" dirty="0" smtClean="0">
                <a:latin typeface="Times New Roman" pitchFamily="18" charset="0"/>
                <a:cs typeface="Times New Roman" pitchFamily="18" charset="0"/>
              </a:rPr>
              <a:t>E. What is the impact of the assimilation policy on the indigenous people?</a:t>
            </a:r>
            <a:endParaRPr lang="zh-CN" altLang="en-US" sz="2800" i="1"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9982"/>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28596" y="2714620"/>
            <a:ext cx="8258204" cy="3411543"/>
          </a:xfrm>
        </p:spPr>
        <p:txBody>
          <a:bodyPr/>
          <a:lstStyle/>
          <a:p>
            <a:endParaRPr lang="en-US" altLang="zh-CN" dirty="0" smtClean="0"/>
          </a:p>
          <a:p>
            <a:pPr algn="ctr">
              <a:buNone/>
            </a:pPr>
            <a:r>
              <a:rPr lang="zh-CN" altLang="en-US" sz="3600" b="1" dirty="0" smtClean="0"/>
              <a:t>高等教育出版社</a:t>
            </a:r>
            <a:endParaRPr lang="en-US" altLang="zh-CN" sz="3600" b="1" dirty="0" smtClean="0"/>
          </a:p>
          <a:p>
            <a:pPr algn="ctr">
              <a:buNone/>
            </a:pPr>
            <a:endParaRPr lang="en-US" altLang="zh-CN" sz="3600" b="1" dirty="0" smtClean="0"/>
          </a:p>
          <a:p>
            <a:pPr algn="ctr">
              <a:buNone/>
            </a:pPr>
            <a:r>
              <a:rPr lang="en-US" altLang="zh-CN" sz="3600" dirty="0" smtClean="0">
                <a:latin typeface="+mn-ea"/>
              </a:rPr>
              <a:t>2015</a:t>
            </a:r>
            <a:endParaRPr lang="zh-CN" altLang="en-US" sz="3600"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rPr>
              <a:t>Focal Points</a:t>
            </a:r>
            <a:endParaRPr lang="zh-CN" altLang="en-US" sz="4000" dirty="0"/>
          </a:p>
        </p:txBody>
      </p:sp>
      <p:sp>
        <p:nvSpPr>
          <p:cNvPr id="3" name="Content Placeholder 2"/>
          <p:cNvSpPr>
            <a:spLocks noGrp="1"/>
          </p:cNvSpPr>
          <p:nvPr>
            <p:ph idx="1"/>
          </p:nvPr>
        </p:nvSpPr>
        <p:spPr/>
        <p:txBody>
          <a:bodyPr>
            <a:normAutofit fontScale="92500"/>
          </a:bodyPr>
          <a:lstStyle/>
          <a:p>
            <a:r>
              <a:rPr lang="en-GB"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natural environment of Australia</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distinctive features of the land</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distinctive animals of the land</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indigenous peoples </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Dreaming and Dreamtime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concept of Terra Nullius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impact of colonization on the indigenous peoples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policies of segregation and assimilation</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Two Sections</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a:xfrm>
            <a:off x="857224" y="1714488"/>
            <a:ext cx="7829576" cy="4411675"/>
          </a:xfrm>
        </p:spPr>
        <p:txBody>
          <a:bodyPr/>
          <a:lstStyle/>
          <a:p>
            <a:pPr marL="571500" indent="-571500">
              <a:buAutoNum type="romanUcPeriod"/>
            </a:pPr>
            <a:r>
              <a:rPr lang="en-US" altLang="zh-CN" dirty="0" smtClean="0">
                <a:latin typeface="Times New Roman" pitchFamily="18" charset="0"/>
                <a:cs typeface="Times New Roman" pitchFamily="18" charset="0"/>
              </a:rPr>
              <a:t>The </a:t>
            </a:r>
          </a:p>
          <a:p>
            <a:pPr marL="571500" indent="-571500">
              <a:buAutoNum type="romanUcPeriod"/>
            </a:pPr>
            <a:r>
              <a:rPr lang="en-US" altLang="zh-CN" dirty="0" smtClean="0">
                <a:latin typeface="Times New Roman" pitchFamily="18" charset="0"/>
                <a:cs typeface="Times New Roman" pitchFamily="18" charset="0"/>
              </a:rPr>
              <a:t>The Peoples</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GB" sz="2400" dirty="0">
                <a:latin typeface="Times New Roman" pitchFamily="18" charset="0"/>
                <a:cs typeface="Times New Roman" pitchFamily="18" charset="0"/>
              </a:rPr>
              <a:t>The continent of Australia lies between equatorial South East Asia and the Antarctic</a:t>
            </a:r>
            <a:r>
              <a:rPr lang="en-GB" sz="2400" dirty="0" smtClean="0">
                <a:latin typeface="Times New Roman" pitchFamily="18" charset="0"/>
                <a:cs typeface="Times New Roman" pitchFamily="18" charset="0"/>
              </a:rPr>
              <a:t>.</a:t>
            </a:r>
          </a:p>
          <a:p>
            <a:r>
              <a:rPr lang="en-AU" sz="2400" dirty="0" smtClean="0">
                <a:latin typeface="Times New Roman" pitchFamily="18" charset="0"/>
                <a:cs typeface="Times New Roman" pitchFamily="18" charset="0"/>
              </a:rPr>
              <a:t>The coastline </a:t>
            </a:r>
            <a:r>
              <a:rPr lang="en-AU" sz="2400" dirty="0">
                <a:latin typeface="Times New Roman" pitchFamily="18" charset="0"/>
                <a:cs typeface="Times New Roman" pitchFamily="18" charset="0"/>
              </a:rPr>
              <a:t>of 30 000 </a:t>
            </a:r>
            <a:r>
              <a:rPr lang="en-AU" sz="2400" dirty="0" smtClean="0">
                <a:latin typeface="Times New Roman" pitchFamily="18" charset="0"/>
                <a:cs typeface="Times New Roman" pitchFamily="18" charset="0"/>
              </a:rPr>
              <a:t>of Australia is kilometres </a:t>
            </a:r>
            <a:r>
              <a:rPr lang="en-AU" sz="2400" dirty="0">
                <a:latin typeface="Times New Roman" pitchFamily="18" charset="0"/>
                <a:cs typeface="Times New Roman" pitchFamily="18" charset="0"/>
              </a:rPr>
              <a:t>and </a:t>
            </a:r>
            <a:r>
              <a:rPr lang="en-AU" sz="2400" dirty="0" smtClean="0">
                <a:latin typeface="Times New Roman" pitchFamily="18" charset="0"/>
                <a:cs typeface="Times New Roman" pitchFamily="18" charset="0"/>
              </a:rPr>
              <a:t>its </a:t>
            </a:r>
            <a:r>
              <a:rPr lang="en-AU" sz="2400" dirty="0">
                <a:latin typeface="Times New Roman" pitchFamily="18" charset="0"/>
                <a:cs typeface="Times New Roman" pitchFamily="18" charset="0"/>
              </a:rPr>
              <a:t>land area </a:t>
            </a:r>
            <a:r>
              <a:rPr lang="en-AU" sz="2400" dirty="0" smtClean="0">
                <a:latin typeface="Times New Roman" pitchFamily="18" charset="0"/>
                <a:cs typeface="Times New Roman" pitchFamily="18" charset="0"/>
              </a:rPr>
              <a:t>is </a:t>
            </a:r>
            <a:r>
              <a:rPr lang="en-AU" sz="2400" dirty="0">
                <a:latin typeface="Times New Roman" pitchFamily="18" charset="0"/>
                <a:cs typeface="Times New Roman" pitchFamily="18" charset="0"/>
              </a:rPr>
              <a:t>7 682 </a:t>
            </a:r>
            <a:r>
              <a:rPr lang="en-AU" sz="2400" dirty="0" smtClean="0">
                <a:latin typeface="Times New Roman" pitchFamily="18" charset="0"/>
                <a:cs typeface="Times New Roman" pitchFamily="18" charset="0"/>
              </a:rPr>
              <a:t>300 km</a:t>
            </a:r>
            <a:r>
              <a:rPr lang="en-AU" sz="2400" baseline="30000" dirty="0" smtClean="0">
                <a:latin typeface="Times New Roman" pitchFamily="18" charset="0"/>
                <a:cs typeface="Times New Roman" pitchFamily="18" charset="0"/>
              </a:rPr>
              <a:t>2</a:t>
            </a:r>
            <a:r>
              <a:rPr lang="en-AU" sz="2400" dirty="0" smtClean="0">
                <a:latin typeface="Times New Roman" pitchFamily="18" charset="0"/>
                <a:cs typeface="Times New Roman" pitchFamily="18" charset="0"/>
              </a:rPr>
              <a:t>,</a:t>
            </a:r>
            <a:r>
              <a:rPr lang="en-AU" sz="2400" baseline="30000" dirty="0" smtClean="0">
                <a:latin typeface="Times New Roman" pitchFamily="18" charset="0"/>
                <a:cs typeface="Times New Roman" pitchFamily="18" charset="0"/>
              </a:rPr>
              <a:t> </a:t>
            </a:r>
            <a:r>
              <a:rPr lang="en-AU" sz="2400" dirty="0">
                <a:latin typeface="Times New Roman" pitchFamily="18" charset="0"/>
                <a:cs typeface="Times New Roman" pitchFamily="18" charset="0"/>
              </a:rPr>
              <a:t>almost equals that of the United States</a:t>
            </a:r>
            <a:r>
              <a:rPr lang="en-AU" sz="2400" dirty="0" smtClean="0">
                <a:latin typeface="Times New Roman" pitchFamily="18" charset="0"/>
                <a:cs typeface="Times New Roman" pitchFamily="18" charset="0"/>
              </a:rPr>
              <a:t>.</a:t>
            </a:r>
          </a:p>
          <a:p>
            <a:r>
              <a:rPr lang="en-AU" sz="2400" dirty="0">
                <a:latin typeface="Times New Roman" pitchFamily="18" charset="0"/>
                <a:cs typeface="Times New Roman" pitchFamily="18" charset="0"/>
              </a:rPr>
              <a:t>The country also includes Tasmania, an island just to the south, the Torres Straits Islands off the northern coast of the mainland and a small number of islands in the Pacific and the Indian Oceans. </a:t>
            </a:r>
            <a:endParaRPr lang="zh-CN" altLang="en-US" sz="2400" dirty="0">
              <a:latin typeface="Times New Roman" pitchFamily="18" charset="0"/>
              <a:cs typeface="Times New Roman" pitchFamily="18" charset="0"/>
            </a:endParaRPr>
          </a:p>
          <a:p>
            <a:pPr>
              <a:buNone/>
            </a:pP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pic>
        <p:nvPicPr>
          <p:cNvPr id="4" name="Content Placeholder 3" descr="250px-Australia_(orthographic_projection).svg.png"/>
          <p:cNvPicPr>
            <a:picLocks noGrp="1" noChangeAspect="1"/>
          </p:cNvPicPr>
          <p:nvPr>
            <p:ph idx="1"/>
          </p:nvPr>
        </p:nvPicPr>
        <p:blipFill>
          <a:blip r:embed="rId2"/>
          <a:stretch>
            <a:fillRect/>
          </a:stretch>
        </p:blipFill>
        <p:spPr>
          <a:xfrm>
            <a:off x="2428860" y="1643050"/>
            <a:ext cx="4214842" cy="4071966"/>
          </a:xfrm>
        </p:spPr>
      </p:pic>
      <p:sp>
        <p:nvSpPr>
          <p:cNvPr id="5" name="Rectangle 4"/>
          <p:cNvSpPr/>
          <p:nvPr/>
        </p:nvSpPr>
        <p:spPr>
          <a:xfrm>
            <a:off x="2643174" y="5857892"/>
            <a:ext cx="4357718" cy="646331"/>
          </a:xfrm>
          <a:prstGeom prst="rect">
            <a:avLst/>
          </a:prstGeom>
        </p:spPr>
        <p:txBody>
          <a:bodyPr wrap="square">
            <a:spAutoFit/>
          </a:bodyPr>
          <a:lstStyle/>
          <a:p>
            <a:r>
              <a:rPr lang="en-GB" dirty="0" smtClean="0">
                <a:latin typeface="Times New Roman" pitchFamily="18" charset="0"/>
                <a:cs typeface="Times New Roman" pitchFamily="18" charset="0"/>
              </a:rPr>
              <a:t>The continent of Australia lies between equatorial South East Asia and the Antarctic.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 </a:t>
            </a:r>
            <a:endParaRPr lang="zh-CN" altLang="en-US" sz="4000" dirty="0">
              <a:latin typeface="Times New Roman" pitchFamily="18" charset="0"/>
              <a:cs typeface="Times New Roman" pitchFamily="18" charset="0"/>
            </a:endParaRPr>
          </a:p>
        </p:txBody>
      </p:sp>
      <p:pic>
        <p:nvPicPr>
          <p:cNvPr id="4" name="Content Placeholder 3" descr="australia-map.gif"/>
          <p:cNvPicPr>
            <a:picLocks noGrp="1" noChangeAspect="1"/>
          </p:cNvPicPr>
          <p:nvPr>
            <p:ph idx="1"/>
          </p:nvPr>
        </p:nvPicPr>
        <p:blipFill>
          <a:blip r:embed="rId2"/>
          <a:stretch>
            <a:fillRect/>
          </a:stretch>
        </p:blipFill>
        <p:spPr>
          <a:xfrm>
            <a:off x="1922139" y="1600200"/>
            <a:ext cx="5299722"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The Land</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3543296" cy="4483113"/>
          </a:xfrm>
        </p:spPr>
        <p:txBody>
          <a:bodyPr>
            <a:normAutofit/>
          </a:bodyPr>
          <a:lstStyle/>
          <a:p>
            <a:r>
              <a:rPr lang="en-AU" sz="2400" dirty="0">
                <a:latin typeface="Times New Roman" pitchFamily="18" charset="0"/>
                <a:cs typeface="Times New Roman" pitchFamily="18" charset="0"/>
              </a:rPr>
              <a:t>Isolated from other major land masses, Australia’s distinctive flora and fauna evolved through its long period as an island continent.  </a:t>
            </a:r>
            <a:r>
              <a:rPr lang="en-AU" sz="2400" dirty="0" smtClean="0">
                <a:latin typeface="Times New Roman" pitchFamily="18" charset="0"/>
                <a:cs typeface="Times New Roman" pitchFamily="18" charset="0"/>
              </a:rPr>
              <a:t>One of the animals </a:t>
            </a:r>
            <a:r>
              <a:rPr lang="en-AU" sz="2400" dirty="0">
                <a:latin typeface="Times New Roman" pitchFamily="18" charset="0"/>
                <a:cs typeface="Times New Roman" pitchFamily="18" charset="0"/>
              </a:rPr>
              <a:t>that are unique to the continent </a:t>
            </a:r>
            <a:r>
              <a:rPr lang="en-AU" sz="2400" dirty="0" smtClean="0">
                <a:latin typeface="Times New Roman" pitchFamily="18" charset="0"/>
                <a:cs typeface="Times New Roman" pitchFamily="18" charset="0"/>
              </a:rPr>
              <a:t>is the </a:t>
            </a:r>
            <a:r>
              <a:rPr lang="en-AU" sz="2400" dirty="0">
                <a:latin typeface="Times New Roman" pitchFamily="18" charset="0"/>
                <a:cs typeface="Times New Roman" pitchFamily="18" charset="0"/>
              </a:rPr>
              <a:t>platypus – often described as the world’s most unusual </a:t>
            </a:r>
            <a:r>
              <a:rPr lang="en-AU" sz="2400" dirty="0" smtClean="0">
                <a:latin typeface="Times New Roman" pitchFamily="18" charset="0"/>
                <a:cs typeface="Times New Roman" pitchFamily="18" charset="0"/>
              </a:rPr>
              <a:t>animal.</a:t>
            </a:r>
            <a:endParaRPr lang="zh-CN" altLang="en-US" sz="2400" dirty="0">
              <a:latin typeface="Times New Roman" pitchFamily="18" charset="0"/>
              <a:cs typeface="Times New Roman" pitchFamily="18" charset="0"/>
            </a:endParaRPr>
          </a:p>
        </p:txBody>
      </p:sp>
      <p:pic>
        <p:nvPicPr>
          <p:cNvPr id="5" name="Content Placeholder 4" descr="platypus.jpg"/>
          <p:cNvPicPr>
            <a:picLocks noGrp="1" noChangeAspect="1"/>
          </p:cNvPicPr>
          <p:nvPr>
            <p:ph sz="half" idx="2"/>
          </p:nvPr>
        </p:nvPicPr>
        <p:blipFill>
          <a:blip r:embed="rId2"/>
          <a:stretch>
            <a:fillRect/>
          </a:stretch>
        </p:blipFill>
        <p:spPr>
          <a:xfrm>
            <a:off x="4143372" y="1968235"/>
            <a:ext cx="4419884" cy="3461029"/>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1910</Words>
  <Application>Microsoft Office PowerPoint</Application>
  <PresentationFormat>On-screen Show (4:3)</PresentationFormat>
  <Paragraphs>125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《英语国家社会与文化入门》(上册）</vt:lpstr>
      <vt:lpstr>Australia Unit 15 The Land of the Peoples of the Dreaming</vt:lpstr>
      <vt:lpstr>Quiz</vt:lpstr>
      <vt:lpstr>Focal Points</vt:lpstr>
      <vt:lpstr>This Unit Is Divided into Two Sections</vt:lpstr>
      <vt:lpstr>I. The Land</vt:lpstr>
      <vt:lpstr>I. The Land</vt:lpstr>
      <vt:lpstr>I. The Land </vt:lpstr>
      <vt:lpstr>I. The Land</vt:lpstr>
      <vt:lpstr>I. The Land</vt:lpstr>
      <vt:lpstr>I. The Land</vt:lpstr>
      <vt:lpstr>I. The Land</vt:lpstr>
      <vt:lpstr>I. The Land</vt:lpstr>
      <vt:lpstr>I. The Land </vt:lpstr>
      <vt:lpstr>I. The Land</vt:lpstr>
      <vt:lpstr>I. The Land </vt:lpstr>
      <vt:lpstr>II. The Peoples</vt:lpstr>
      <vt:lpstr>II. The Peoples</vt:lpstr>
      <vt:lpstr>II. The Peoples</vt:lpstr>
      <vt:lpstr>II. The Peoples</vt:lpstr>
      <vt:lpstr>II. The Peoples</vt:lpstr>
      <vt:lpstr>II. The Peoples</vt:lpstr>
      <vt:lpstr>II. The Peoples</vt:lpstr>
      <vt:lpstr>II. The Peoples</vt:lpstr>
      <vt:lpstr>II. The Peoples</vt:lpstr>
      <vt:lpstr>II. The People</vt:lpstr>
      <vt:lpstr>II. The Peoples</vt:lpstr>
      <vt:lpstr>II. The Peoples</vt:lpstr>
      <vt:lpstr>II. The Peoples</vt:lpstr>
      <vt:lpstr>II. The Peoples</vt:lpstr>
      <vt:lpstr>II. The Peoples</vt:lpstr>
      <vt:lpstr>II. The Peoples</vt:lpstr>
      <vt:lpstr>II. The Peoples</vt:lpstr>
      <vt:lpstr>II. The Peoples</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《英语国家社会与文化入门》(上册）</dc:title>
  <dc:creator>Wang</dc:creator>
  <cp:lastModifiedBy>Wang</cp:lastModifiedBy>
  <cp:revision>80</cp:revision>
  <dcterms:created xsi:type="dcterms:W3CDTF">2015-11-05T16:50:35Z</dcterms:created>
  <dcterms:modified xsi:type="dcterms:W3CDTF">2015-11-13T18:29:58Z</dcterms:modified>
</cp:coreProperties>
</file>